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6" r:id="rId4"/>
    <p:sldId id="257" r:id="rId5"/>
    <p:sldId id="259" r:id="rId6"/>
    <p:sldId id="262" r:id="rId7"/>
    <p:sldId id="260" r:id="rId8"/>
    <p:sldId id="264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88445"/>
  </p:normalViewPr>
  <p:slideViewPr>
    <p:cSldViewPr snapToGrid="0">
      <p:cViewPr>
        <p:scale>
          <a:sx n="97" d="100"/>
          <a:sy n="97" d="100"/>
        </p:scale>
        <p:origin x="128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D31D5-86B4-4CA3-B034-AF3CA0109D0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4935C7-C879-47AB-AB21-4F67144531EA}">
      <dgm:prSet/>
      <dgm:spPr/>
      <dgm:t>
        <a:bodyPr/>
        <a:lstStyle/>
        <a:p>
          <a:r>
            <a:rPr lang="en-US" dirty="0"/>
            <a:t>Project overview/problem </a:t>
          </a:r>
        </a:p>
      </dgm:t>
    </dgm:pt>
    <dgm:pt modelId="{82278583-EDF3-462C-824F-67D41D04BA2E}" type="parTrans" cxnId="{C369A924-4061-490D-9A69-033BEF5B2A04}">
      <dgm:prSet/>
      <dgm:spPr/>
      <dgm:t>
        <a:bodyPr/>
        <a:lstStyle/>
        <a:p>
          <a:endParaRPr lang="en-US"/>
        </a:p>
      </dgm:t>
    </dgm:pt>
    <dgm:pt modelId="{738FF6CC-EE7F-40F2-A84F-B6D26C08A011}" type="sibTrans" cxnId="{C369A924-4061-490D-9A69-033BEF5B2A04}">
      <dgm:prSet/>
      <dgm:spPr/>
      <dgm:t>
        <a:bodyPr/>
        <a:lstStyle/>
        <a:p>
          <a:endParaRPr lang="en-US"/>
        </a:p>
      </dgm:t>
    </dgm:pt>
    <dgm:pt modelId="{11FE6E08-4952-41D7-B4CB-41F6A784B4E2}">
      <dgm:prSet/>
      <dgm:spPr/>
      <dgm:t>
        <a:bodyPr/>
        <a:lstStyle/>
        <a:p>
          <a:r>
            <a:rPr lang="en-US"/>
            <a:t>Objectives and Features</a:t>
          </a:r>
        </a:p>
      </dgm:t>
    </dgm:pt>
    <dgm:pt modelId="{A613BA6F-126E-4332-8EA6-13EAAB5CD44E}" type="parTrans" cxnId="{55CB360B-7730-4DBE-8D72-840DDC901598}">
      <dgm:prSet/>
      <dgm:spPr/>
      <dgm:t>
        <a:bodyPr/>
        <a:lstStyle/>
        <a:p>
          <a:endParaRPr lang="en-US"/>
        </a:p>
      </dgm:t>
    </dgm:pt>
    <dgm:pt modelId="{81D79C2D-094A-46A5-9591-710B177475E6}" type="sibTrans" cxnId="{55CB360B-7730-4DBE-8D72-840DDC901598}">
      <dgm:prSet/>
      <dgm:spPr/>
      <dgm:t>
        <a:bodyPr/>
        <a:lstStyle/>
        <a:p>
          <a:endParaRPr lang="en-US"/>
        </a:p>
      </dgm:t>
    </dgm:pt>
    <dgm:pt modelId="{508D429C-1749-4C20-AA86-49773C85C3FE}">
      <dgm:prSet/>
      <dgm:spPr/>
      <dgm:t>
        <a:bodyPr/>
        <a:lstStyle/>
        <a:p>
          <a:r>
            <a:rPr lang="en-US"/>
            <a:t>Key Functional Requirements</a:t>
          </a:r>
        </a:p>
      </dgm:t>
    </dgm:pt>
    <dgm:pt modelId="{A73EA627-C12A-4F0D-9418-35763DBB0C7F}" type="parTrans" cxnId="{A157B1D8-1F8E-4F15-AFC6-3B4CA5385A28}">
      <dgm:prSet/>
      <dgm:spPr/>
      <dgm:t>
        <a:bodyPr/>
        <a:lstStyle/>
        <a:p>
          <a:endParaRPr lang="en-US"/>
        </a:p>
      </dgm:t>
    </dgm:pt>
    <dgm:pt modelId="{F4AE1F14-7FD5-4175-804F-E675986CE502}" type="sibTrans" cxnId="{A157B1D8-1F8E-4F15-AFC6-3B4CA5385A28}">
      <dgm:prSet/>
      <dgm:spPr/>
      <dgm:t>
        <a:bodyPr/>
        <a:lstStyle/>
        <a:p>
          <a:endParaRPr lang="en-US"/>
        </a:p>
      </dgm:t>
    </dgm:pt>
    <dgm:pt modelId="{689AA2D7-F35D-4CE4-BD3E-7919E6837D51}">
      <dgm:prSet/>
      <dgm:spPr/>
      <dgm:t>
        <a:bodyPr/>
        <a:lstStyle/>
        <a:p>
          <a:r>
            <a:rPr lang="en-US"/>
            <a:t>Demo </a:t>
          </a:r>
        </a:p>
      </dgm:t>
    </dgm:pt>
    <dgm:pt modelId="{77B4540A-9F27-4C69-87C2-FF263B5FC3B8}" type="parTrans" cxnId="{BD6F73E5-77E3-48F4-8BAF-4AC6155D21A2}">
      <dgm:prSet/>
      <dgm:spPr/>
      <dgm:t>
        <a:bodyPr/>
        <a:lstStyle/>
        <a:p>
          <a:endParaRPr lang="en-US"/>
        </a:p>
      </dgm:t>
    </dgm:pt>
    <dgm:pt modelId="{6714DED1-61EA-447A-8E1E-EA8D439A56E4}" type="sibTrans" cxnId="{BD6F73E5-77E3-48F4-8BAF-4AC6155D21A2}">
      <dgm:prSet/>
      <dgm:spPr/>
      <dgm:t>
        <a:bodyPr/>
        <a:lstStyle/>
        <a:p>
          <a:endParaRPr lang="en-US"/>
        </a:p>
      </dgm:t>
    </dgm:pt>
    <dgm:pt modelId="{04BA8C53-DFAA-41E0-8C16-DC11DD5EC92A}">
      <dgm:prSet/>
      <dgm:spPr/>
      <dgm:t>
        <a:bodyPr/>
        <a:lstStyle/>
        <a:p>
          <a:r>
            <a:rPr lang="en-US"/>
            <a:t>Performance</a:t>
          </a:r>
        </a:p>
      </dgm:t>
    </dgm:pt>
    <dgm:pt modelId="{52F98922-F5C9-461D-99CE-A4314A78B5A5}" type="parTrans" cxnId="{31C006F0-E192-435E-A977-213FE9B7AE45}">
      <dgm:prSet/>
      <dgm:spPr/>
      <dgm:t>
        <a:bodyPr/>
        <a:lstStyle/>
        <a:p>
          <a:endParaRPr lang="en-US"/>
        </a:p>
      </dgm:t>
    </dgm:pt>
    <dgm:pt modelId="{D55136AC-3B0F-46F9-ACDD-89560505A4BE}" type="sibTrans" cxnId="{31C006F0-E192-435E-A977-213FE9B7AE45}">
      <dgm:prSet/>
      <dgm:spPr/>
      <dgm:t>
        <a:bodyPr/>
        <a:lstStyle/>
        <a:p>
          <a:endParaRPr lang="en-US"/>
        </a:p>
      </dgm:t>
    </dgm:pt>
    <dgm:pt modelId="{82128612-58CC-4041-9A08-9600F28DE397}">
      <dgm:prSet/>
      <dgm:spPr/>
      <dgm:t>
        <a:bodyPr/>
        <a:lstStyle/>
        <a:p>
          <a:r>
            <a:rPr lang="en-US"/>
            <a:t>Future Features and Next Steps</a:t>
          </a:r>
        </a:p>
      </dgm:t>
    </dgm:pt>
    <dgm:pt modelId="{00163000-FB70-4C62-9244-003CE072CCCF}" type="parTrans" cxnId="{821E68CF-E5DE-4AA8-93E3-A06752E827AD}">
      <dgm:prSet/>
      <dgm:spPr/>
      <dgm:t>
        <a:bodyPr/>
        <a:lstStyle/>
        <a:p>
          <a:endParaRPr lang="en-US"/>
        </a:p>
      </dgm:t>
    </dgm:pt>
    <dgm:pt modelId="{D2C0C83F-8F48-49A5-BAA2-E7C3C842BBAB}" type="sibTrans" cxnId="{821E68CF-E5DE-4AA8-93E3-A06752E827AD}">
      <dgm:prSet/>
      <dgm:spPr/>
      <dgm:t>
        <a:bodyPr/>
        <a:lstStyle/>
        <a:p>
          <a:endParaRPr lang="en-US"/>
        </a:p>
      </dgm:t>
    </dgm:pt>
    <dgm:pt modelId="{08C825EB-9650-2940-BDA2-EFDF7DE51216}" type="pres">
      <dgm:prSet presAssocID="{3BAD31D5-86B4-4CA3-B034-AF3CA0109D05}" presName="vert0" presStyleCnt="0">
        <dgm:presLayoutVars>
          <dgm:dir/>
          <dgm:animOne val="branch"/>
          <dgm:animLvl val="lvl"/>
        </dgm:presLayoutVars>
      </dgm:prSet>
      <dgm:spPr/>
    </dgm:pt>
    <dgm:pt modelId="{FD977C5A-984E-1945-BA67-57BD1D9F6CEC}" type="pres">
      <dgm:prSet presAssocID="{874935C7-C879-47AB-AB21-4F67144531EA}" presName="thickLine" presStyleLbl="alignNode1" presStyleIdx="0" presStyleCnt="6"/>
      <dgm:spPr/>
    </dgm:pt>
    <dgm:pt modelId="{83ED9D71-33EF-5F41-B655-D953D31F9404}" type="pres">
      <dgm:prSet presAssocID="{874935C7-C879-47AB-AB21-4F67144531EA}" presName="horz1" presStyleCnt="0"/>
      <dgm:spPr/>
    </dgm:pt>
    <dgm:pt modelId="{6508A688-A4B2-D245-9AD7-5810C0F1C02C}" type="pres">
      <dgm:prSet presAssocID="{874935C7-C879-47AB-AB21-4F67144531EA}" presName="tx1" presStyleLbl="revTx" presStyleIdx="0" presStyleCnt="6"/>
      <dgm:spPr/>
    </dgm:pt>
    <dgm:pt modelId="{08AB97C1-8732-F343-82CE-940C4C302CF0}" type="pres">
      <dgm:prSet presAssocID="{874935C7-C879-47AB-AB21-4F67144531EA}" presName="vert1" presStyleCnt="0"/>
      <dgm:spPr/>
    </dgm:pt>
    <dgm:pt modelId="{151A69D0-5A3F-C642-AA16-F8D8431D9C68}" type="pres">
      <dgm:prSet presAssocID="{11FE6E08-4952-41D7-B4CB-41F6A784B4E2}" presName="thickLine" presStyleLbl="alignNode1" presStyleIdx="1" presStyleCnt="6"/>
      <dgm:spPr/>
    </dgm:pt>
    <dgm:pt modelId="{16D1230B-F771-B74E-93CB-25A2CC5BA031}" type="pres">
      <dgm:prSet presAssocID="{11FE6E08-4952-41D7-B4CB-41F6A784B4E2}" presName="horz1" presStyleCnt="0"/>
      <dgm:spPr/>
    </dgm:pt>
    <dgm:pt modelId="{8939AE20-49C5-E04C-9AD2-472F8C2A2F97}" type="pres">
      <dgm:prSet presAssocID="{11FE6E08-4952-41D7-B4CB-41F6A784B4E2}" presName="tx1" presStyleLbl="revTx" presStyleIdx="1" presStyleCnt="6"/>
      <dgm:spPr/>
    </dgm:pt>
    <dgm:pt modelId="{0288E81E-8CCB-2E4F-9A75-51ADEBBD754F}" type="pres">
      <dgm:prSet presAssocID="{11FE6E08-4952-41D7-B4CB-41F6A784B4E2}" presName="vert1" presStyleCnt="0"/>
      <dgm:spPr/>
    </dgm:pt>
    <dgm:pt modelId="{9C1AF322-9130-A04D-85B8-5E4ECD8AFB35}" type="pres">
      <dgm:prSet presAssocID="{508D429C-1749-4C20-AA86-49773C85C3FE}" presName="thickLine" presStyleLbl="alignNode1" presStyleIdx="2" presStyleCnt="6"/>
      <dgm:spPr/>
    </dgm:pt>
    <dgm:pt modelId="{5465FC8B-98D0-0545-B1AB-B274472D81ED}" type="pres">
      <dgm:prSet presAssocID="{508D429C-1749-4C20-AA86-49773C85C3FE}" presName="horz1" presStyleCnt="0"/>
      <dgm:spPr/>
    </dgm:pt>
    <dgm:pt modelId="{18B397B3-03C8-414E-9585-8332DB3B6EA4}" type="pres">
      <dgm:prSet presAssocID="{508D429C-1749-4C20-AA86-49773C85C3FE}" presName="tx1" presStyleLbl="revTx" presStyleIdx="2" presStyleCnt="6"/>
      <dgm:spPr/>
    </dgm:pt>
    <dgm:pt modelId="{35A542CC-422B-0E46-8D21-D51D3EB3E149}" type="pres">
      <dgm:prSet presAssocID="{508D429C-1749-4C20-AA86-49773C85C3FE}" presName="vert1" presStyleCnt="0"/>
      <dgm:spPr/>
    </dgm:pt>
    <dgm:pt modelId="{E168E114-090F-0843-898B-C729B025F2B7}" type="pres">
      <dgm:prSet presAssocID="{689AA2D7-F35D-4CE4-BD3E-7919E6837D51}" presName="thickLine" presStyleLbl="alignNode1" presStyleIdx="3" presStyleCnt="6"/>
      <dgm:spPr/>
    </dgm:pt>
    <dgm:pt modelId="{98FD81CD-0FA7-3045-8FC7-B3110026B142}" type="pres">
      <dgm:prSet presAssocID="{689AA2D7-F35D-4CE4-BD3E-7919E6837D51}" presName="horz1" presStyleCnt="0"/>
      <dgm:spPr/>
    </dgm:pt>
    <dgm:pt modelId="{1070EB8D-C6A0-3648-9627-662B64EBFE9E}" type="pres">
      <dgm:prSet presAssocID="{689AA2D7-F35D-4CE4-BD3E-7919E6837D51}" presName="tx1" presStyleLbl="revTx" presStyleIdx="3" presStyleCnt="6"/>
      <dgm:spPr/>
    </dgm:pt>
    <dgm:pt modelId="{E832EC99-FF75-9A40-A417-5F2E9E016BAF}" type="pres">
      <dgm:prSet presAssocID="{689AA2D7-F35D-4CE4-BD3E-7919E6837D51}" presName="vert1" presStyleCnt="0"/>
      <dgm:spPr/>
    </dgm:pt>
    <dgm:pt modelId="{DBBCABA4-7CF6-0548-8C2E-8FC595855AFA}" type="pres">
      <dgm:prSet presAssocID="{04BA8C53-DFAA-41E0-8C16-DC11DD5EC92A}" presName="thickLine" presStyleLbl="alignNode1" presStyleIdx="4" presStyleCnt="6"/>
      <dgm:spPr/>
    </dgm:pt>
    <dgm:pt modelId="{54BCF70A-D510-AD4D-B143-1F77336174B9}" type="pres">
      <dgm:prSet presAssocID="{04BA8C53-DFAA-41E0-8C16-DC11DD5EC92A}" presName="horz1" presStyleCnt="0"/>
      <dgm:spPr/>
    </dgm:pt>
    <dgm:pt modelId="{EB0DC50A-745E-004B-BA95-1236BEE3ABBA}" type="pres">
      <dgm:prSet presAssocID="{04BA8C53-DFAA-41E0-8C16-DC11DD5EC92A}" presName="tx1" presStyleLbl="revTx" presStyleIdx="4" presStyleCnt="6"/>
      <dgm:spPr/>
    </dgm:pt>
    <dgm:pt modelId="{FD8AD2AB-AD58-4742-9BF6-4FD17914CF5C}" type="pres">
      <dgm:prSet presAssocID="{04BA8C53-DFAA-41E0-8C16-DC11DD5EC92A}" presName="vert1" presStyleCnt="0"/>
      <dgm:spPr/>
    </dgm:pt>
    <dgm:pt modelId="{9672D6E1-4AB0-B643-9768-3724D1D9E9CE}" type="pres">
      <dgm:prSet presAssocID="{82128612-58CC-4041-9A08-9600F28DE397}" presName="thickLine" presStyleLbl="alignNode1" presStyleIdx="5" presStyleCnt="6"/>
      <dgm:spPr/>
    </dgm:pt>
    <dgm:pt modelId="{D1F8680A-AC87-0848-981E-A1FE7876BB8E}" type="pres">
      <dgm:prSet presAssocID="{82128612-58CC-4041-9A08-9600F28DE397}" presName="horz1" presStyleCnt="0"/>
      <dgm:spPr/>
    </dgm:pt>
    <dgm:pt modelId="{EEBC0680-0B4C-7645-B0F5-65EAAA33FFAC}" type="pres">
      <dgm:prSet presAssocID="{82128612-58CC-4041-9A08-9600F28DE397}" presName="tx1" presStyleLbl="revTx" presStyleIdx="5" presStyleCnt="6"/>
      <dgm:spPr/>
    </dgm:pt>
    <dgm:pt modelId="{E5FDC387-56FF-E647-9DDD-082E64756B48}" type="pres">
      <dgm:prSet presAssocID="{82128612-58CC-4041-9A08-9600F28DE397}" presName="vert1" presStyleCnt="0"/>
      <dgm:spPr/>
    </dgm:pt>
  </dgm:ptLst>
  <dgm:cxnLst>
    <dgm:cxn modelId="{55CB360B-7730-4DBE-8D72-840DDC901598}" srcId="{3BAD31D5-86B4-4CA3-B034-AF3CA0109D05}" destId="{11FE6E08-4952-41D7-B4CB-41F6A784B4E2}" srcOrd="1" destOrd="0" parTransId="{A613BA6F-126E-4332-8EA6-13EAAB5CD44E}" sibTransId="{81D79C2D-094A-46A5-9591-710B177475E6}"/>
    <dgm:cxn modelId="{85C8E21C-5524-3F40-B131-96C6DF4F841D}" type="presOf" srcId="{04BA8C53-DFAA-41E0-8C16-DC11DD5EC92A}" destId="{EB0DC50A-745E-004B-BA95-1236BEE3ABBA}" srcOrd="0" destOrd="0" presId="urn:microsoft.com/office/officeart/2008/layout/LinedList"/>
    <dgm:cxn modelId="{C369A924-4061-490D-9A69-033BEF5B2A04}" srcId="{3BAD31D5-86B4-4CA3-B034-AF3CA0109D05}" destId="{874935C7-C879-47AB-AB21-4F67144531EA}" srcOrd="0" destOrd="0" parTransId="{82278583-EDF3-462C-824F-67D41D04BA2E}" sibTransId="{738FF6CC-EE7F-40F2-A84F-B6D26C08A011}"/>
    <dgm:cxn modelId="{78EE3B56-6A05-D944-96F9-E051BD885979}" type="presOf" srcId="{508D429C-1749-4C20-AA86-49773C85C3FE}" destId="{18B397B3-03C8-414E-9585-8332DB3B6EA4}" srcOrd="0" destOrd="0" presId="urn:microsoft.com/office/officeart/2008/layout/LinedList"/>
    <dgm:cxn modelId="{D4F9D858-96D3-DB4C-88FC-40E5E2F6710D}" type="presOf" srcId="{874935C7-C879-47AB-AB21-4F67144531EA}" destId="{6508A688-A4B2-D245-9AD7-5810C0F1C02C}" srcOrd="0" destOrd="0" presId="urn:microsoft.com/office/officeart/2008/layout/LinedList"/>
    <dgm:cxn modelId="{70577E62-0728-0142-88A4-87FC791A53FE}" type="presOf" srcId="{11FE6E08-4952-41D7-B4CB-41F6A784B4E2}" destId="{8939AE20-49C5-E04C-9AD2-472F8C2A2F97}" srcOrd="0" destOrd="0" presId="urn:microsoft.com/office/officeart/2008/layout/LinedList"/>
    <dgm:cxn modelId="{8253F888-FA63-294D-8FF4-67D9D4EE4F91}" type="presOf" srcId="{689AA2D7-F35D-4CE4-BD3E-7919E6837D51}" destId="{1070EB8D-C6A0-3648-9627-662B64EBFE9E}" srcOrd="0" destOrd="0" presId="urn:microsoft.com/office/officeart/2008/layout/LinedList"/>
    <dgm:cxn modelId="{BAD36B93-3079-3C44-BD07-498630166436}" type="presOf" srcId="{3BAD31D5-86B4-4CA3-B034-AF3CA0109D05}" destId="{08C825EB-9650-2940-BDA2-EFDF7DE51216}" srcOrd="0" destOrd="0" presId="urn:microsoft.com/office/officeart/2008/layout/LinedList"/>
    <dgm:cxn modelId="{8DD050C3-954E-8E47-A233-1F70762D17B3}" type="presOf" srcId="{82128612-58CC-4041-9A08-9600F28DE397}" destId="{EEBC0680-0B4C-7645-B0F5-65EAAA33FFAC}" srcOrd="0" destOrd="0" presId="urn:microsoft.com/office/officeart/2008/layout/LinedList"/>
    <dgm:cxn modelId="{821E68CF-E5DE-4AA8-93E3-A06752E827AD}" srcId="{3BAD31D5-86B4-4CA3-B034-AF3CA0109D05}" destId="{82128612-58CC-4041-9A08-9600F28DE397}" srcOrd="5" destOrd="0" parTransId="{00163000-FB70-4C62-9244-003CE072CCCF}" sibTransId="{D2C0C83F-8F48-49A5-BAA2-E7C3C842BBAB}"/>
    <dgm:cxn modelId="{A157B1D8-1F8E-4F15-AFC6-3B4CA5385A28}" srcId="{3BAD31D5-86B4-4CA3-B034-AF3CA0109D05}" destId="{508D429C-1749-4C20-AA86-49773C85C3FE}" srcOrd="2" destOrd="0" parTransId="{A73EA627-C12A-4F0D-9418-35763DBB0C7F}" sibTransId="{F4AE1F14-7FD5-4175-804F-E675986CE502}"/>
    <dgm:cxn modelId="{BD6F73E5-77E3-48F4-8BAF-4AC6155D21A2}" srcId="{3BAD31D5-86B4-4CA3-B034-AF3CA0109D05}" destId="{689AA2D7-F35D-4CE4-BD3E-7919E6837D51}" srcOrd="3" destOrd="0" parTransId="{77B4540A-9F27-4C69-87C2-FF263B5FC3B8}" sibTransId="{6714DED1-61EA-447A-8E1E-EA8D439A56E4}"/>
    <dgm:cxn modelId="{31C006F0-E192-435E-A977-213FE9B7AE45}" srcId="{3BAD31D5-86B4-4CA3-B034-AF3CA0109D05}" destId="{04BA8C53-DFAA-41E0-8C16-DC11DD5EC92A}" srcOrd="4" destOrd="0" parTransId="{52F98922-F5C9-461D-99CE-A4314A78B5A5}" sibTransId="{D55136AC-3B0F-46F9-ACDD-89560505A4BE}"/>
    <dgm:cxn modelId="{149DCE98-9124-5845-948F-464BBFF7CAF4}" type="presParOf" srcId="{08C825EB-9650-2940-BDA2-EFDF7DE51216}" destId="{FD977C5A-984E-1945-BA67-57BD1D9F6CEC}" srcOrd="0" destOrd="0" presId="urn:microsoft.com/office/officeart/2008/layout/LinedList"/>
    <dgm:cxn modelId="{A9C023B8-2E48-2546-BAEB-85AEBE468BC5}" type="presParOf" srcId="{08C825EB-9650-2940-BDA2-EFDF7DE51216}" destId="{83ED9D71-33EF-5F41-B655-D953D31F9404}" srcOrd="1" destOrd="0" presId="urn:microsoft.com/office/officeart/2008/layout/LinedList"/>
    <dgm:cxn modelId="{82E82775-A86A-E441-8F8A-248F5FB5A748}" type="presParOf" srcId="{83ED9D71-33EF-5F41-B655-D953D31F9404}" destId="{6508A688-A4B2-D245-9AD7-5810C0F1C02C}" srcOrd="0" destOrd="0" presId="urn:microsoft.com/office/officeart/2008/layout/LinedList"/>
    <dgm:cxn modelId="{FBF9BF7E-2302-DE45-BE0E-EEC66E947CE8}" type="presParOf" srcId="{83ED9D71-33EF-5F41-B655-D953D31F9404}" destId="{08AB97C1-8732-F343-82CE-940C4C302CF0}" srcOrd="1" destOrd="0" presId="urn:microsoft.com/office/officeart/2008/layout/LinedList"/>
    <dgm:cxn modelId="{B6933ECA-16C8-BC42-AAEA-10F6B6C0490D}" type="presParOf" srcId="{08C825EB-9650-2940-BDA2-EFDF7DE51216}" destId="{151A69D0-5A3F-C642-AA16-F8D8431D9C68}" srcOrd="2" destOrd="0" presId="urn:microsoft.com/office/officeart/2008/layout/LinedList"/>
    <dgm:cxn modelId="{F67184D3-94E5-A843-B2F4-D8EF70C3DCD5}" type="presParOf" srcId="{08C825EB-9650-2940-BDA2-EFDF7DE51216}" destId="{16D1230B-F771-B74E-93CB-25A2CC5BA031}" srcOrd="3" destOrd="0" presId="urn:microsoft.com/office/officeart/2008/layout/LinedList"/>
    <dgm:cxn modelId="{D9AC72C4-1DF2-4C47-993E-D045341B1220}" type="presParOf" srcId="{16D1230B-F771-B74E-93CB-25A2CC5BA031}" destId="{8939AE20-49C5-E04C-9AD2-472F8C2A2F97}" srcOrd="0" destOrd="0" presId="urn:microsoft.com/office/officeart/2008/layout/LinedList"/>
    <dgm:cxn modelId="{5E671656-158A-2B40-86CB-4DC1B46B7830}" type="presParOf" srcId="{16D1230B-F771-B74E-93CB-25A2CC5BA031}" destId="{0288E81E-8CCB-2E4F-9A75-51ADEBBD754F}" srcOrd="1" destOrd="0" presId="urn:microsoft.com/office/officeart/2008/layout/LinedList"/>
    <dgm:cxn modelId="{2154DAFC-B653-AB41-812D-74E6306CFE97}" type="presParOf" srcId="{08C825EB-9650-2940-BDA2-EFDF7DE51216}" destId="{9C1AF322-9130-A04D-85B8-5E4ECD8AFB35}" srcOrd="4" destOrd="0" presId="urn:microsoft.com/office/officeart/2008/layout/LinedList"/>
    <dgm:cxn modelId="{14966314-697F-384E-8826-29CC15F3A9C7}" type="presParOf" srcId="{08C825EB-9650-2940-BDA2-EFDF7DE51216}" destId="{5465FC8B-98D0-0545-B1AB-B274472D81ED}" srcOrd="5" destOrd="0" presId="urn:microsoft.com/office/officeart/2008/layout/LinedList"/>
    <dgm:cxn modelId="{3E785C71-E084-684E-8BB6-247343B20EBA}" type="presParOf" srcId="{5465FC8B-98D0-0545-B1AB-B274472D81ED}" destId="{18B397B3-03C8-414E-9585-8332DB3B6EA4}" srcOrd="0" destOrd="0" presId="urn:microsoft.com/office/officeart/2008/layout/LinedList"/>
    <dgm:cxn modelId="{DC6743E7-0019-2944-A514-BDD060FF40F9}" type="presParOf" srcId="{5465FC8B-98D0-0545-B1AB-B274472D81ED}" destId="{35A542CC-422B-0E46-8D21-D51D3EB3E149}" srcOrd="1" destOrd="0" presId="urn:microsoft.com/office/officeart/2008/layout/LinedList"/>
    <dgm:cxn modelId="{A612DD03-15F3-E14D-B591-8AECE084EF4D}" type="presParOf" srcId="{08C825EB-9650-2940-BDA2-EFDF7DE51216}" destId="{E168E114-090F-0843-898B-C729B025F2B7}" srcOrd="6" destOrd="0" presId="urn:microsoft.com/office/officeart/2008/layout/LinedList"/>
    <dgm:cxn modelId="{2F8D0E88-1BDD-7E46-9B76-9C754706008A}" type="presParOf" srcId="{08C825EB-9650-2940-BDA2-EFDF7DE51216}" destId="{98FD81CD-0FA7-3045-8FC7-B3110026B142}" srcOrd="7" destOrd="0" presId="urn:microsoft.com/office/officeart/2008/layout/LinedList"/>
    <dgm:cxn modelId="{FB3E5F90-0BB5-4E43-83E0-10D19BFA1D59}" type="presParOf" srcId="{98FD81CD-0FA7-3045-8FC7-B3110026B142}" destId="{1070EB8D-C6A0-3648-9627-662B64EBFE9E}" srcOrd="0" destOrd="0" presId="urn:microsoft.com/office/officeart/2008/layout/LinedList"/>
    <dgm:cxn modelId="{49694F9A-B97A-5F44-BC13-E1CC08A8EACD}" type="presParOf" srcId="{98FD81CD-0FA7-3045-8FC7-B3110026B142}" destId="{E832EC99-FF75-9A40-A417-5F2E9E016BAF}" srcOrd="1" destOrd="0" presId="urn:microsoft.com/office/officeart/2008/layout/LinedList"/>
    <dgm:cxn modelId="{F1C10AB1-EB10-6D46-B7C5-2EE44C8A18BC}" type="presParOf" srcId="{08C825EB-9650-2940-BDA2-EFDF7DE51216}" destId="{DBBCABA4-7CF6-0548-8C2E-8FC595855AFA}" srcOrd="8" destOrd="0" presId="urn:microsoft.com/office/officeart/2008/layout/LinedList"/>
    <dgm:cxn modelId="{AAA72B89-6265-8944-97E7-D13265DD0ADC}" type="presParOf" srcId="{08C825EB-9650-2940-BDA2-EFDF7DE51216}" destId="{54BCF70A-D510-AD4D-B143-1F77336174B9}" srcOrd="9" destOrd="0" presId="urn:microsoft.com/office/officeart/2008/layout/LinedList"/>
    <dgm:cxn modelId="{DDE63977-E017-8542-AAA5-09BFF059A0AD}" type="presParOf" srcId="{54BCF70A-D510-AD4D-B143-1F77336174B9}" destId="{EB0DC50A-745E-004B-BA95-1236BEE3ABBA}" srcOrd="0" destOrd="0" presId="urn:microsoft.com/office/officeart/2008/layout/LinedList"/>
    <dgm:cxn modelId="{03C3A406-47C3-4847-82B2-A43F9B2CEC4E}" type="presParOf" srcId="{54BCF70A-D510-AD4D-B143-1F77336174B9}" destId="{FD8AD2AB-AD58-4742-9BF6-4FD17914CF5C}" srcOrd="1" destOrd="0" presId="urn:microsoft.com/office/officeart/2008/layout/LinedList"/>
    <dgm:cxn modelId="{59CC65F5-EF74-B046-A81B-3584D37FF03C}" type="presParOf" srcId="{08C825EB-9650-2940-BDA2-EFDF7DE51216}" destId="{9672D6E1-4AB0-B643-9768-3724D1D9E9CE}" srcOrd="10" destOrd="0" presId="urn:microsoft.com/office/officeart/2008/layout/LinedList"/>
    <dgm:cxn modelId="{4227A0F3-D8B9-E046-8B2B-1FD2975E75DF}" type="presParOf" srcId="{08C825EB-9650-2940-BDA2-EFDF7DE51216}" destId="{D1F8680A-AC87-0848-981E-A1FE7876BB8E}" srcOrd="11" destOrd="0" presId="urn:microsoft.com/office/officeart/2008/layout/LinedList"/>
    <dgm:cxn modelId="{2E6F0AA6-A58F-D845-8FA3-4AE591B57566}" type="presParOf" srcId="{D1F8680A-AC87-0848-981E-A1FE7876BB8E}" destId="{EEBC0680-0B4C-7645-B0F5-65EAAA33FFAC}" srcOrd="0" destOrd="0" presId="urn:microsoft.com/office/officeart/2008/layout/LinedList"/>
    <dgm:cxn modelId="{6F81AD2E-A258-694C-8608-86124BA9BE15}" type="presParOf" srcId="{D1F8680A-AC87-0848-981E-A1FE7876BB8E}" destId="{E5FDC387-56FF-E647-9DDD-082E64756B4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77C5A-984E-1945-BA67-57BD1D9F6CEC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8A688-A4B2-D245-9AD7-5810C0F1C02C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Project overview/problem </a:t>
          </a:r>
        </a:p>
      </dsp:txBody>
      <dsp:txXfrm>
        <a:off x="0" y="2124"/>
        <a:ext cx="10515600" cy="724514"/>
      </dsp:txXfrm>
    </dsp:sp>
    <dsp:sp modelId="{151A69D0-5A3F-C642-AA16-F8D8431D9C68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9AE20-49C5-E04C-9AD2-472F8C2A2F97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Objectives and Features</a:t>
          </a:r>
        </a:p>
      </dsp:txBody>
      <dsp:txXfrm>
        <a:off x="0" y="726639"/>
        <a:ext cx="10515600" cy="724514"/>
      </dsp:txXfrm>
    </dsp:sp>
    <dsp:sp modelId="{9C1AF322-9130-A04D-85B8-5E4ECD8AFB35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397B3-03C8-414E-9585-8332DB3B6EA4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Key Functional Requirements</a:t>
          </a:r>
        </a:p>
      </dsp:txBody>
      <dsp:txXfrm>
        <a:off x="0" y="1451154"/>
        <a:ext cx="10515600" cy="724514"/>
      </dsp:txXfrm>
    </dsp:sp>
    <dsp:sp modelId="{E168E114-090F-0843-898B-C729B025F2B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0EB8D-C6A0-3648-9627-662B64EBFE9E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Demo </a:t>
          </a:r>
        </a:p>
      </dsp:txBody>
      <dsp:txXfrm>
        <a:off x="0" y="2175669"/>
        <a:ext cx="10515600" cy="724514"/>
      </dsp:txXfrm>
    </dsp:sp>
    <dsp:sp modelId="{DBBCABA4-7CF6-0548-8C2E-8FC595855AFA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DC50A-745E-004B-BA95-1236BEE3ABBA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Performance</a:t>
          </a:r>
        </a:p>
      </dsp:txBody>
      <dsp:txXfrm>
        <a:off x="0" y="2900183"/>
        <a:ext cx="10515600" cy="724514"/>
      </dsp:txXfrm>
    </dsp:sp>
    <dsp:sp modelId="{9672D6E1-4AB0-B643-9768-3724D1D9E9CE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C0680-0B4C-7645-B0F5-65EAAA33FFAC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Future Features and Next Steps</a:t>
          </a:r>
        </a:p>
      </dsp:txBody>
      <dsp:txXfrm>
        <a:off x="0" y="3624698"/>
        <a:ext cx="10515600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DD6ED-873E-1C44-8E18-03946F8947B5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FD25-71DB-944C-8215-E5DD87E2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5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4FD25-71DB-944C-8215-E5DD87E20D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91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4E28-972F-8708-D147-731FC59CC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F6FF4-5768-0D91-4047-7210E6C70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2F456-B17E-8DC6-3990-4EF3A3C7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FB75-67F5-9B4E-98E8-0D1949A56312}" type="datetime1">
              <a:rPr lang="en-CA" smtClean="0"/>
              <a:t>2025-03-24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54349-DB59-CAC6-B110-B3709F0F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FEDEA-9615-7CBC-31E2-48AB30A5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4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D1C1-5C9D-FF45-CEAC-CE6ECACD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AE747-8C9A-91BD-0AAE-085FDC3DB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FB3E2-D0EE-83A4-0185-4F7E1EB5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1689-E536-BB45-81A0-EE7EF8E2745E}" type="datetime1">
              <a:rPr lang="en-CA" smtClean="0"/>
              <a:t>2025-03-24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CB963-8E7D-5AC1-FE95-D2EA6369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32C60-C7A0-925F-4A4B-362578A9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4A7EB-2FDA-25E6-8F2E-6100FF819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C35A3-FB03-8621-E55A-123A3417E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23BE3-4D51-5661-C52D-AA465669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937A-1FAC-AF4D-9DF9-A080B8505889}" type="datetime1">
              <a:rPr lang="en-CA" smtClean="0"/>
              <a:t>2025-03-24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52940-A7DD-75B0-6EDB-3FFAC8E4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0174B-3CF6-C667-4B13-CB43B96F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0CBA-4939-A262-24F9-6B0EAE35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15E5F-4458-0479-7A01-B93125C2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8CBFD-B0FF-B569-8A18-BDB03EF4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B78E-FDF0-B947-9826-F749F527BAA7}" type="datetime1">
              <a:rPr lang="en-CA" smtClean="0"/>
              <a:t>2025-03-24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10D78-54B0-2E2D-1850-8874B3DE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3F134-C302-6355-C5BC-407A5FD8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r>
              <a:rPr lang="en-US" dirty="0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28214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DB38-B3D5-4471-D82A-20E7E5D6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09396-3112-7723-838D-A569E4B23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3BD49-F9BF-C60E-B5D5-C57A6929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8F95-AED9-8D4A-8030-2C659A770E9E}" type="datetime1">
              <a:rPr lang="en-CA" smtClean="0"/>
              <a:t>2025-03-24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39E9-5465-49A9-A821-391C02FD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FA86-0D97-5BAE-84C7-AF17EFA4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3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ADE0-80A8-3468-84AC-0BA076C9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401E-4DF0-1E71-EC82-9CD36022A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90890-9355-BD23-4414-414C292B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A0085-53CD-1FE1-5BD8-087F381C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5149-7604-3C44-9951-F1DC44265009}" type="datetime1">
              <a:rPr lang="en-CA" smtClean="0"/>
              <a:t>2025-03-24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33199-375E-357B-1725-A120CC53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C910A-A161-6A1F-1D4F-B1C7CB8A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r>
              <a:rPr lang="en-US" dirty="0"/>
              <a:t>/=</a:t>
            </a:r>
            <a:r>
              <a:rPr lang="en-CA" b="0" i="0" u="none" strike="noStrike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{SLIDETOTAL}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7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4D69-2DF0-C169-FC5E-1EDA5042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19447-5327-C707-6B22-913863CB6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7C270-52CC-FA73-82E8-CC693BA7D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9D36A-15B7-0009-1826-EA49CA4A0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ECE7A-C350-26FC-75CB-744B8E90B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5D0C8-C107-3891-8142-9EDB8B51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3F92-4048-9D4F-AC6A-0A641CC33A1F}" type="datetime1">
              <a:rPr lang="en-CA" smtClean="0"/>
              <a:t>2025-03-24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246CD-7DD7-CA31-0C49-9594C22A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70721-313A-6FDA-3A7B-25CAC4AE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9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3D14-73CE-C9AC-3766-568DFC36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42C3E-6EB5-A294-2981-93CAB84A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B2360-C0E2-1548-921E-494D39A6C2F0}" type="datetime1">
              <a:rPr lang="en-CA" smtClean="0"/>
              <a:t>2025-03-24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8E707-FE8D-B8FF-FAE0-06B7B10B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A426B-C0DB-6B94-4DDA-927D4BD3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A64BC-FF0D-0048-DD7B-9944D027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FE9A8-149D-C548-AA93-54EDA6231C13}" type="datetime1">
              <a:rPr lang="en-CA" smtClean="0"/>
              <a:t>2025-03-24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E556B-6302-950A-2691-645245B0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37A4F-69BB-B2C4-C13F-19252E39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E839-8946-6522-F517-B24D0EF8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3B5F-DF59-8404-4A44-9115A77B1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1572C-3682-8D88-8265-14A384DEB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9CF03-991A-7064-88F4-76B717F6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51CA-1C39-D345-84CB-BC9F6FE2F2F3}" type="datetime1">
              <a:rPr lang="en-CA" smtClean="0"/>
              <a:t>2025-03-24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3DD28-7BD1-3D54-2186-9AAB7777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34ABA-373A-BEA4-4312-E4339FF1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3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E284-848B-A940-E573-AC844766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83D704-63D2-9CE3-9C8F-1B7C45B69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AB0E6-5EC3-83EC-6A84-324C3EAFB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D0493-1204-EECB-0086-4924908D6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E118-1D91-D840-AB13-E36CE76F57E4}" type="datetime1">
              <a:rPr lang="en-CA" smtClean="0"/>
              <a:t>2025-03-24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959CC-FC04-FD1F-6150-71839D7F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32B9D-DFC2-BE1C-A74B-39F174BA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C4393-2DE0-DA44-0C16-263B1924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603AE-815B-B03E-9D23-F3299871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BA58-E8E0-2A09-CC55-FCAAFBACA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6E4F5D-0DB4-3A42-A9D6-C3A3887A8B11}" type="datetime1">
              <a:rPr lang="en-CA" smtClean="0"/>
              <a:t>2025-03-24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781F6-C97C-8EF3-3986-3C27592C8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00832-DE91-2430-9838-14AFB5DBE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95E8CD-DCB4-9049-B295-FC2FE9DAD74D}" type="slidenum">
              <a:rPr lang="en-US" smtClean="0"/>
              <a:pPr/>
              <a:t>‹#›</a:t>
            </a:fld>
            <a:r>
              <a:rPr lang="en-US" dirty="0"/>
              <a:t>/=</a:t>
            </a:r>
            <a:r>
              <a:rPr lang="en-CA" dirty="0">
                <a:solidFill>
                  <a:srgbClr val="001D35"/>
                </a:solidFill>
                <a:latin typeface="Courier New" panose="02070309020205020404" pitchFamily="49" charset="0"/>
              </a:rPr>
              <a:t>{SLIDETOTAL}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5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sults – McMaster Baja Racing">
            <a:extLst>
              <a:ext uri="{FF2B5EF4-FFF2-40B4-BE49-F238E27FC236}">
                <a16:creationId xmlns:a16="http://schemas.microsoft.com/office/drawing/2014/main" id="{B0ABCE53-F12D-291D-1846-E8FF712A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r="-1" b="13156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EDCC-078D-E026-D96B-107A84152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CVT –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DACC4-C8F0-D957-4B07-539AD216E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17</a:t>
            </a:r>
          </a:p>
        </p:txBody>
      </p:sp>
      <p:sp>
        <p:nvSpPr>
          <p:cNvPr id="104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E07EF7F3-16E0-C440-51D2-B0EE0B4C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647" y="720953"/>
            <a:ext cx="2743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6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driving a buggy&#10;&#10;AI-generated content may be incorrect.">
            <a:extLst>
              <a:ext uri="{FF2B5EF4-FFF2-40B4-BE49-F238E27FC236}">
                <a16:creationId xmlns:a16="http://schemas.microsoft.com/office/drawing/2014/main" id="{F6411864-557B-32E2-123B-69AA4DFF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96"/>
          <a:stretch/>
        </p:blipFill>
        <p:spPr>
          <a:xfrm>
            <a:off x="0" y="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A3860-9839-D868-53E0-50E2B798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Thanks for Listening!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BBC470-9596-8DBB-FCFD-3B119A8B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CVT-Simulator - Team17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F4546-812C-1B17-07C6-70DF2D18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411921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Rectangle 2062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Cameron Dunn - Hamilton, Ontario, Canada | Professional Profile | LinkedIn">
            <a:extLst>
              <a:ext uri="{FF2B5EF4-FFF2-40B4-BE49-F238E27FC236}">
                <a16:creationId xmlns:a16="http://schemas.microsoft.com/office/drawing/2014/main" id="{14AB008E-19EF-E9CD-D181-FD29F2E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552" y="535790"/>
            <a:ext cx="2596212" cy="25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47334-4D39-033C-3605-CB0C3C155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16" r="14686" b="1"/>
          <a:stretch/>
        </p:blipFill>
        <p:spPr>
          <a:xfrm>
            <a:off x="3334455" y="585882"/>
            <a:ext cx="2613376" cy="2496025"/>
          </a:xfrm>
          <a:prstGeom prst="rect">
            <a:avLst/>
          </a:prstGeom>
        </p:spPr>
      </p:pic>
      <p:pic>
        <p:nvPicPr>
          <p:cNvPr id="2054" name="Picture 6" descr="Travis Wing - Wainfleet, Ontario, Canada | Professional ...">
            <a:extLst>
              <a:ext uri="{FF2B5EF4-FFF2-40B4-BE49-F238E27FC236}">
                <a16:creationId xmlns:a16="http://schemas.microsoft.com/office/drawing/2014/main" id="{73FE8F06-FF24-7B23-18C7-C4079B536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987" y="539304"/>
            <a:ext cx="2589181" cy="25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meron Dunn - Hamilton, Ontario, Canada | Professional Profile | LinkedIn">
            <a:extLst>
              <a:ext uri="{FF2B5EF4-FFF2-40B4-BE49-F238E27FC236}">
                <a16:creationId xmlns:a16="http://schemas.microsoft.com/office/drawing/2014/main" id="{71F53ADF-AE82-0D44-684B-D5DB438D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9702" y="547444"/>
            <a:ext cx="2572901" cy="25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E21FDBDC-E51C-5231-5DB4-C9BA3CDC1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59" y="3429000"/>
            <a:ext cx="5067966" cy="2926078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D2204-DA59-4839-B134-6181EEB1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D8D6-27CA-39EE-921E-D45F4E2E7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Grace McKenna </a:t>
            </a:r>
          </a:p>
          <a:p>
            <a:r>
              <a:rPr lang="en-US" sz="1500" dirty="0">
                <a:solidFill>
                  <a:srgbClr val="FFFFFF"/>
                </a:solidFill>
              </a:rPr>
              <a:t>Travis Wing</a:t>
            </a:r>
          </a:p>
          <a:p>
            <a:r>
              <a:rPr lang="en-US" sz="1500" dirty="0">
                <a:solidFill>
                  <a:srgbClr val="FFFFFF"/>
                </a:solidFill>
              </a:rPr>
              <a:t>Cam Dunn</a:t>
            </a:r>
          </a:p>
          <a:p>
            <a:r>
              <a:rPr lang="en-US" sz="1500" dirty="0">
                <a:solidFill>
                  <a:srgbClr val="FFFFFF"/>
                </a:solidFill>
              </a:rPr>
              <a:t>Kai Arseneau</a:t>
            </a:r>
          </a:p>
          <a:p>
            <a:r>
              <a:rPr lang="en-US" sz="1500" dirty="0">
                <a:solidFill>
                  <a:srgbClr val="FFFFFF"/>
                </a:solidFill>
              </a:rPr>
              <a:t>Our Supervisor: Dr. Spencer Smith</a:t>
            </a:r>
          </a:p>
          <a:p>
            <a:endParaRPr lang="en-US" sz="1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D129CD-BE75-6756-F3D1-64A498C9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2942010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95A1-E835-B759-6840-F81AAA0D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04C3D8C-8623-C229-620F-7FF77FF06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9353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5E0CA-0ADF-AE41-3FA4-FB511BB7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2/9</a:t>
            </a:r>
          </a:p>
        </p:txBody>
      </p:sp>
      <p:pic>
        <p:nvPicPr>
          <p:cNvPr id="5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D8290FC2-B6B4-5DAF-F0AC-FB1A3CD87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4948" y="39906"/>
            <a:ext cx="2494294" cy="1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31D90-E869-782E-B18C-03B3F49C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Overview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58E8EC-6188-9A8D-F82C-33D2DBF88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 dirty="0"/>
              <a:t>Current Problem</a:t>
            </a:r>
            <a:r>
              <a:rPr lang="en-US" sz="2200" dirty="0"/>
              <a:t>: McMaster Baja currently CVT tuning process is time-consuming and inconsistent due to physical testing.</a:t>
            </a:r>
          </a:p>
          <a:p>
            <a:r>
              <a:rPr lang="en-US" sz="2200" b="1" dirty="0"/>
              <a:t>Our Goal</a:t>
            </a:r>
            <a:r>
              <a:rPr lang="en-US" sz="2200" dirty="0"/>
              <a:t>: Develop a simulation tool to virtually tune CVT parameters and test their impact. To thus figure out the optimal tuning parameters and improve vehicle acceleration and hill-climbing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D5E86-01BB-1153-4845-B1228F13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845" y="3252014"/>
            <a:ext cx="2660955" cy="2876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DD8555-AAC2-8C10-CBB4-73B76A24A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093" y="465165"/>
            <a:ext cx="2660955" cy="2321684"/>
          </a:xfrm>
          <a:prstGeom prst="rect">
            <a:avLst/>
          </a:prstGeom>
        </p:spPr>
      </p:pic>
      <p:pic>
        <p:nvPicPr>
          <p:cNvPr id="11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27F8E4E9-2D35-E047-2CF6-1C82B29A7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E64A43-171F-C37C-40B5-705C23E6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3/9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24321-0C59-5CDE-5938-35F2038859E4}"/>
              </a:ext>
            </a:extLst>
          </p:cNvPr>
          <p:cNvSpPr txBox="1"/>
          <p:nvPr/>
        </p:nvSpPr>
        <p:spPr>
          <a:xfrm>
            <a:off x="9621800" y="2830423"/>
            <a:ext cx="17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Primary CVT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171679-4967-1B63-5885-8DD12ADF08C3}"/>
              </a:ext>
            </a:extLst>
          </p:cNvPr>
          <p:cNvSpPr txBox="1"/>
          <p:nvPr/>
        </p:nvSpPr>
        <p:spPr>
          <a:xfrm>
            <a:off x="9521952" y="5978522"/>
            <a:ext cx="17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Secondary CVT</a:t>
            </a:r>
          </a:p>
        </p:txBody>
      </p:sp>
    </p:spTree>
    <p:extLst>
      <p:ext uri="{BB962C8B-B14F-4D97-AF65-F5344CB8AC3E}">
        <p14:creationId xmlns:p14="http://schemas.microsoft.com/office/powerpoint/2010/main" val="308193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E0804-8EBB-0AB0-26D5-9476092D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Objectives and Features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C215-611E-E700-FD3D-806989255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CA" sz="2200" dirty="0"/>
              <a:t>Simulate CVT system behaviour using mathematical models</a:t>
            </a:r>
          </a:p>
          <a:p>
            <a:r>
              <a:rPr lang="en-CA" sz="2200" dirty="0"/>
              <a:t>Create a 3D visualization of the </a:t>
            </a:r>
            <a:r>
              <a:rPr lang="en-CA" sz="2200"/>
              <a:t>CVT system</a:t>
            </a:r>
            <a:endParaRPr lang="en-CA" sz="2200" dirty="0"/>
          </a:p>
          <a:p>
            <a:r>
              <a:rPr lang="en-CA" sz="2200" dirty="0"/>
              <a:t>Enable users to test different tuning parameters</a:t>
            </a:r>
          </a:p>
          <a:p>
            <a:r>
              <a:rPr lang="en-CA" sz="2200" dirty="0"/>
              <a:t>Allow users to playback the simulation</a:t>
            </a:r>
          </a:p>
          <a:p>
            <a:r>
              <a:rPr lang="en-CA" sz="2200" dirty="0"/>
              <a:t>Provide accurate, validated output data for performance analysis</a:t>
            </a:r>
          </a:p>
          <a:p>
            <a:r>
              <a:rPr lang="en-CA" sz="2200" dirty="0"/>
              <a:t>Allow users to save and export data from the software</a:t>
            </a:r>
          </a:p>
        </p:txBody>
      </p:sp>
      <p:pic>
        <p:nvPicPr>
          <p:cNvPr id="4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FC2AA3D8-0642-6816-EDFF-999E633D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FA48A-678F-B6C8-E5BD-08111509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05725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F609C-EFA3-15B0-B7E0-01885A84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Key Functional Requirements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E9B1-ACC3-1FAC-B99E-EC79B89D1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43" y="548640"/>
            <a:ext cx="7124273" cy="6047492"/>
          </a:xfrm>
        </p:spPr>
        <p:txBody>
          <a:bodyPr anchor="ctr">
            <a:noAutofit/>
          </a:bodyPr>
          <a:lstStyle/>
          <a:p>
            <a:pPr>
              <a:buNone/>
            </a:pPr>
            <a:r>
              <a:rPr lang="en-CA" sz="1800" b="1" i="0" u="none" strike="noStrike" dirty="0">
                <a:effectLst/>
              </a:rPr>
              <a:t>Simulation &amp; Core Calculations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i="0" u="none" strike="noStrike" dirty="0">
                <a:effectLst/>
              </a:rPr>
              <a:t>R1</a:t>
            </a:r>
            <a:r>
              <a:rPr lang="en-CA" sz="1800" b="0" i="0" u="none" strike="noStrike" dirty="0">
                <a:effectLst/>
              </a:rPr>
              <a:t>: Simulate the McMaster Baja Team’s CVT using mathematical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i="0" u="none" strike="noStrike" dirty="0">
                <a:effectLst/>
              </a:rPr>
              <a:t>R2 – R4</a:t>
            </a:r>
            <a:r>
              <a:rPr lang="en-CA" sz="1800" b="0" i="0" u="none" strike="noStrike" dirty="0">
                <a:effectLst/>
              </a:rPr>
              <a:t>: </a:t>
            </a:r>
            <a:r>
              <a:rPr lang="en-CA" sz="1800" i="0" u="none" strike="noStrike" dirty="0">
                <a:effectLst/>
              </a:rPr>
              <a:t>Calculate acceleration, velocity, and distance as a function of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i="0" u="none" strike="noStrike" dirty="0">
                <a:effectLst/>
              </a:rPr>
              <a:t>R5 – R6</a:t>
            </a:r>
            <a:r>
              <a:rPr lang="en-CA" sz="1800" b="0" i="0" u="none" strike="noStrike" dirty="0">
                <a:effectLst/>
              </a:rPr>
              <a:t>: </a:t>
            </a:r>
            <a:r>
              <a:rPr lang="en-CA" sz="1800" i="0" u="none" strike="noStrike" dirty="0">
                <a:effectLst/>
              </a:rPr>
              <a:t>Compute primary and secondary clamping forces based on CVT parameters.</a:t>
            </a:r>
          </a:p>
          <a:p>
            <a:pPr>
              <a:buNone/>
            </a:pPr>
            <a:r>
              <a:rPr lang="en-CA" sz="1800" b="1" i="0" u="none" strike="noStrike" dirty="0">
                <a:effectLst/>
              </a:rPr>
              <a:t>User Input &amp; Interaction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i="0" u="none" strike="noStrike" dirty="0">
                <a:effectLst/>
              </a:rPr>
              <a:t>R10 – R12</a:t>
            </a:r>
            <a:r>
              <a:rPr lang="en-CA" sz="1800" b="0" i="0" u="none" strike="noStrike" dirty="0">
                <a:effectLst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effectLst/>
              </a:rPr>
              <a:t>Allow users to </a:t>
            </a:r>
            <a:r>
              <a:rPr lang="en-CA" sz="1800" i="0" u="none" strike="noStrike" dirty="0">
                <a:effectLst/>
              </a:rPr>
              <a:t>adjust CVT tuning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i="0" u="none" strike="noStrike" dirty="0">
                <a:effectLst/>
              </a:rPr>
              <a:t>Allow input of vehicle/driver weight, traction, and incline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800" i="0" u="none" strike="noStrike" dirty="0">
                <a:effectLst/>
              </a:rPr>
              <a:t>Provide a user interface for data entry</a:t>
            </a:r>
          </a:p>
          <a:p>
            <a:pPr>
              <a:buNone/>
            </a:pPr>
            <a:r>
              <a:rPr lang="en-CA" sz="1800" b="1" i="0" u="none" strike="noStrike" dirty="0">
                <a:effectLst/>
              </a:rPr>
              <a:t>Output &amp;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i="0" u="none" strike="noStrike" dirty="0">
                <a:effectLst/>
              </a:rPr>
              <a:t>R13</a:t>
            </a:r>
            <a:r>
              <a:rPr lang="en-CA" sz="1800" b="0" i="0" u="none" strike="noStrike" dirty="0">
                <a:effectLst/>
              </a:rPr>
              <a:t>: Display </a:t>
            </a:r>
            <a:r>
              <a:rPr lang="en-CA" sz="1800" i="0" u="none" strike="noStrike" dirty="0">
                <a:effectLst/>
              </a:rPr>
              <a:t>graphs</a:t>
            </a:r>
            <a:r>
              <a:rPr lang="en-CA" sz="1800" b="0" i="0" u="none" strike="noStrike" dirty="0">
                <a:effectLst/>
              </a:rPr>
              <a:t> of simulation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i="0" u="none" strike="noStrike" dirty="0">
                <a:effectLst/>
              </a:rPr>
              <a:t>R14</a:t>
            </a:r>
            <a:r>
              <a:rPr lang="en-CA" sz="1800" b="0" i="0" u="none" strike="noStrike" dirty="0">
                <a:effectLst/>
              </a:rPr>
              <a:t>: Enable </a:t>
            </a:r>
            <a:r>
              <a:rPr lang="en-CA" sz="1800" i="0" u="none" strike="noStrike" dirty="0">
                <a:effectLst/>
              </a:rPr>
              <a:t>export</a:t>
            </a:r>
            <a:r>
              <a:rPr lang="en-CA" sz="1800" b="0" i="0" u="none" strike="noStrike" dirty="0">
                <a:effectLst/>
              </a:rPr>
              <a:t> of simulated graphical data.</a:t>
            </a:r>
          </a:p>
          <a:p>
            <a:pPr>
              <a:buNone/>
            </a:pPr>
            <a:r>
              <a:rPr lang="en-CA" sz="1800" b="1" i="0" u="none" strike="noStrike" dirty="0">
                <a:effectLst/>
              </a:rPr>
              <a:t>Accessibility &amp; Compatibility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i="0" u="none" strike="noStrike" dirty="0">
                <a:effectLst/>
              </a:rPr>
              <a:t>R15 – R16</a:t>
            </a:r>
            <a:r>
              <a:rPr lang="en-CA" sz="1800" b="0" i="0" u="none" strike="noStrike" dirty="0">
                <a:effectLst/>
              </a:rPr>
              <a:t>: </a:t>
            </a:r>
            <a:r>
              <a:rPr lang="en-CA" sz="1800" i="0" u="none" strike="noStrike" dirty="0">
                <a:effectLst/>
              </a:rPr>
              <a:t>Accessible via PC or laptop, compatible with Windows, macOS, and Linux.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91EC2-C503-899A-8E9D-4A3F2F7F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5/9</a:t>
            </a:r>
          </a:p>
        </p:txBody>
      </p:sp>
      <p:pic>
        <p:nvPicPr>
          <p:cNvPr id="5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735ACCE9-6500-A640-048F-DEA006BC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6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2955-49C6-5A60-856D-2EA02AAB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EBD68-A3CE-6524-B5D9-1D81013F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5147-7A67-E024-599B-6A37BAE6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6/9</a:t>
            </a:r>
          </a:p>
        </p:txBody>
      </p:sp>
      <p:pic>
        <p:nvPicPr>
          <p:cNvPr id="6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1CEA5B9A-6CA9-1246-8F29-05D75F09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D93D-E76F-493E-F2AA-7C7C228E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39A9-6362-143B-8EBA-4450F55E0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35839-0939-9BFD-DFE2-2100F635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7/9</a:t>
            </a:r>
          </a:p>
        </p:txBody>
      </p:sp>
      <p:pic>
        <p:nvPicPr>
          <p:cNvPr id="5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5220FCA7-CA7A-10FC-B26F-9F081088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6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95B95-A35E-04B9-70D3-51048023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Next steps and future features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81F0E-3748-7D42-FA77-4EB62FC05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Autofit/>
          </a:bodyPr>
          <a:lstStyle/>
          <a:p>
            <a:r>
              <a:rPr lang="en-CA" sz="1800" b="1" i="0" u="none" strike="noStrike" dirty="0">
                <a:effectLst/>
              </a:rPr>
              <a:t>Excluded Wear and Tear (A5):</a:t>
            </a:r>
            <a:br>
              <a:rPr lang="en-CA" sz="1800" dirty="0"/>
            </a:br>
            <a:r>
              <a:rPr lang="en-CA" sz="1800" b="0" i="0" u="none" strike="noStrike" dirty="0">
                <a:effectLst/>
              </a:rPr>
              <a:t>Limits realism for long-term use and component aging.</a:t>
            </a:r>
            <a:br>
              <a:rPr lang="en-CA" sz="1800" dirty="0"/>
            </a:br>
            <a:r>
              <a:rPr lang="en-CA" sz="1800" b="0" i="1" u="none" strike="noStrike" dirty="0">
                <a:effectLst/>
              </a:rPr>
              <a:t>Future fix: </a:t>
            </a:r>
            <a:r>
              <a:rPr lang="en-CA" sz="1800" i="1" dirty="0"/>
              <a:t>consider degradation </a:t>
            </a:r>
            <a:r>
              <a:rPr lang="en-CA" sz="1800" b="0" i="1" u="none" strike="noStrike" dirty="0">
                <a:effectLst/>
              </a:rPr>
              <a:t>factors</a:t>
            </a:r>
          </a:p>
          <a:p>
            <a:r>
              <a:rPr lang="en-CA" sz="1800" b="1" i="0" u="none" strike="noStrike" dirty="0">
                <a:effectLst/>
              </a:rPr>
              <a:t>Full Throttle Only (A7):</a:t>
            </a:r>
            <a:br>
              <a:rPr lang="en-CA" sz="1800" dirty="0"/>
            </a:br>
            <a:r>
              <a:rPr lang="en-CA" sz="1800" b="0" i="0" u="none" strike="noStrike" dirty="0">
                <a:effectLst/>
              </a:rPr>
              <a:t>Doesn’t reflect partial throttle or real driving conditions.</a:t>
            </a:r>
            <a:br>
              <a:rPr lang="en-CA" sz="1800" dirty="0"/>
            </a:br>
            <a:r>
              <a:rPr lang="en-CA" sz="1800" b="0" i="1" u="none" strike="noStrike" dirty="0">
                <a:effectLst/>
              </a:rPr>
              <a:t>Future fix: implement variable throttle input.</a:t>
            </a:r>
          </a:p>
          <a:p>
            <a:r>
              <a:rPr lang="en-CA" sz="1800" b="1" dirty="0"/>
              <a:t>No Belt Slippage (A9):</a:t>
            </a:r>
            <a:br>
              <a:rPr lang="en-CA" sz="1800" dirty="0"/>
            </a:br>
            <a:r>
              <a:rPr lang="en-CA" sz="1800" dirty="0"/>
              <a:t>Overpredicts torque transfer and grip reliability.</a:t>
            </a:r>
            <a:br>
              <a:rPr lang="en-CA" sz="1800" dirty="0"/>
            </a:br>
            <a:r>
              <a:rPr lang="en-CA" sz="1800" i="1" dirty="0"/>
              <a:t>Future fix: simulate slippage based on friction.</a:t>
            </a:r>
            <a:endParaRPr lang="en-CA" sz="1800" dirty="0"/>
          </a:p>
          <a:p>
            <a:r>
              <a:rPr lang="en-CA" sz="1800" b="1" dirty="0"/>
              <a:t>Forward Motion Only (A11):</a:t>
            </a:r>
            <a:br>
              <a:rPr lang="en-CA" sz="1800" dirty="0"/>
            </a:br>
            <a:r>
              <a:rPr lang="en-CA" sz="1800" dirty="0"/>
              <a:t>Cannot simulate braking, reversing, or rollback.</a:t>
            </a:r>
            <a:br>
              <a:rPr lang="en-CA" sz="1800" dirty="0"/>
            </a:br>
            <a:r>
              <a:rPr lang="en-CA" sz="1800" i="1" dirty="0"/>
              <a:t>Future fix: expand model to include reverse dynamics</a:t>
            </a:r>
          </a:p>
          <a:p>
            <a:r>
              <a:rPr lang="en-CA" sz="1800" dirty="0"/>
              <a:t>Due to these assumptions there are </a:t>
            </a:r>
            <a:r>
              <a:rPr lang="en-CA" sz="1800" dirty="0">
                <a:solidFill>
                  <a:srgbClr val="000000"/>
                </a:solidFill>
              </a:rPr>
              <a:t>n</a:t>
            </a:r>
            <a:r>
              <a:rPr lang="en-CA" sz="1800" i="0" u="none" strike="noStrike" dirty="0">
                <a:solidFill>
                  <a:srgbClr val="000000"/>
                </a:solidFill>
                <a:effectLst/>
              </a:rPr>
              <a:t>o </a:t>
            </a:r>
            <a:r>
              <a:rPr lang="en-CA" sz="1800" dirty="0">
                <a:solidFill>
                  <a:srgbClr val="000000"/>
                </a:solidFill>
              </a:rPr>
              <a:t>d</a:t>
            </a:r>
            <a:r>
              <a:rPr lang="en-CA" sz="1800" i="0" u="none" strike="noStrike" dirty="0">
                <a:solidFill>
                  <a:srgbClr val="000000"/>
                </a:solidFill>
                <a:effectLst/>
              </a:rPr>
              <a:t>ynamic </a:t>
            </a:r>
            <a:r>
              <a:rPr lang="en-CA" sz="1800" dirty="0">
                <a:solidFill>
                  <a:srgbClr val="000000"/>
                </a:solidFill>
              </a:rPr>
              <a:t>l</a:t>
            </a:r>
            <a:r>
              <a:rPr lang="en-CA" sz="1800" i="0" u="none" strike="noStrike" dirty="0">
                <a:solidFill>
                  <a:srgbClr val="000000"/>
                </a:solidFill>
                <a:effectLst/>
              </a:rPr>
              <a:t>oading </a:t>
            </a:r>
            <a:r>
              <a:rPr lang="en-CA" sz="1800" dirty="0">
                <a:solidFill>
                  <a:srgbClr val="000000"/>
                </a:solidFill>
              </a:rPr>
              <a:t>s</a:t>
            </a:r>
            <a:r>
              <a:rPr lang="en-CA" sz="1800" i="0" u="none" strike="noStrike" dirty="0">
                <a:solidFill>
                  <a:srgbClr val="000000"/>
                </a:solidFill>
                <a:effectLst/>
              </a:rPr>
              <a:t>cenarios:</a:t>
            </a:r>
            <a:br>
              <a:rPr lang="en-CA" sz="1800" dirty="0"/>
            </a:b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Currently unable to simulate transitions like flat terrain to hill climbs (backshifting), which is something we would like to include in a future revision by removing some assumptions</a:t>
            </a:r>
            <a:br>
              <a:rPr lang="en-CA" sz="1800" dirty="0"/>
            </a:br>
            <a:endParaRPr lang="en-CA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AE115-E60C-7F5F-F043-BC189F17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8/9</a:t>
            </a:r>
          </a:p>
        </p:txBody>
      </p:sp>
      <p:pic>
        <p:nvPicPr>
          <p:cNvPr id="6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6A50C5E2-EBA2-98D8-233F-D88978FB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748" y="25015"/>
            <a:ext cx="2494294" cy="1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8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439</Words>
  <Application>Microsoft Macintosh PowerPoint</Application>
  <PresentationFormat>Widescreen</PresentationFormat>
  <Paragraphs>63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-webkit-standard</vt:lpstr>
      <vt:lpstr>Aptos</vt:lpstr>
      <vt:lpstr>Aptos Display</vt:lpstr>
      <vt:lpstr>Arial</vt:lpstr>
      <vt:lpstr>Calibri</vt:lpstr>
      <vt:lpstr>Courier New</vt:lpstr>
      <vt:lpstr>Office Theme</vt:lpstr>
      <vt:lpstr>CVT – Simulator</vt:lpstr>
      <vt:lpstr>Team Members</vt:lpstr>
      <vt:lpstr>Roadmap</vt:lpstr>
      <vt:lpstr>Overview</vt:lpstr>
      <vt:lpstr>Objectives and Features</vt:lpstr>
      <vt:lpstr>Key Functional Requirements</vt:lpstr>
      <vt:lpstr>Demo</vt:lpstr>
      <vt:lpstr>Performance</vt:lpstr>
      <vt:lpstr>Next steps and future features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Grace McKenna</dc:creator>
  <cp:lastModifiedBy>Grace McKenna</cp:lastModifiedBy>
  <cp:revision>43</cp:revision>
  <dcterms:created xsi:type="dcterms:W3CDTF">2025-03-22T20:10:02Z</dcterms:created>
  <dcterms:modified xsi:type="dcterms:W3CDTF">2025-03-24T16:08:26Z</dcterms:modified>
</cp:coreProperties>
</file>